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2" r:id="rId4"/>
    <p:sldId id="258" r:id="rId5"/>
    <p:sldId id="260" r:id="rId6"/>
    <p:sldId id="263" r:id="rId7"/>
    <p:sldId id="264" r:id="rId8"/>
    <p:sldId id="261" r:id="rId9"/>
    <p:sldId id="259" r:id="rId10"/>
    <p:sldId id="265" r:id="rId11"/>
    <p:sldId id="270" r:id="rId12"/>
    <p:sldId id="266" r:id="rId13"/>
    <p:sldId id="271"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4660"/>
  </p:normalViewPr>
  <p:slideViewPr>
    <p:cSldViewPr>
      <p:cViewPr varScale="1">
        <p:scale>
          <a:sx n="103" d="100"/>
          <a:sy n="103" d="100"/>
        </p:scale>
        <p:origin x="-17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4E4C6F7-8034-498A-9BA6-4BB3E84FD647}" type="datetimeFigureOut">
              <a:rPr lang="en-US" smtClean="0"/>
              <a:t>4/24/2012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95E2D9F-2D30-4945-8B90-689E61CED29E}"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E4C6F7-8034-498A-9BA6-4BB3E84FD647}" type="datetimeFigureOut">
              <a:rPr lang="en-US" smtClean="0"/>
              <a:t>4/24/2012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E2D9F-2D30-4945-8B90-689E61CED29E}" type="slidenum">
              <a:rPr lang="en-US" smtClean="0"/>
              <a:t>‹#›</a:t>
            </a:fld>
            <a:endParaRPr lang="en-US"/>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E4C6F7-8034-498A-9BA6-4BB3E84FD647}" type="datetimeFigureOut">
              <a:rPr lang="en-US" smtClean="0"/>
              <a:t>4/24/2012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E2D9F-2D30-4945-8B90-689E61CED29E}" type="slidenum">
              <a:rPr lang="en-US" smtClean="0"/>
              <a:t>‹#›</a:t>
            </a:fld>
            <a:endParaRPr lang="en-US"/>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E4C6F7-8034-498A-9BA6-4BB3E84FD647}" type="datetimeFigureOut">
              <a:rPr lang="en-US" smtClean="0"/>
              <a:t>4/24/2012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E2D9F-2D30-4945-8B90-689E61CED29E}" type="slidenum">
              <a:rPr lang="en-US" smtClean="0"/>
              <a:t>‹#›</a:t>
            </a:fld>
            <a:endParaRPr lang="en-US"/>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4E4C6F7-8034-498A-9BA6-4BB3E84FD647}" type="datetimeFigureOut">
              <a:rPr lang="en-US" smtClean="0"/>
              <a:t>4/24/2012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D95E2D9F-2D30-4945-8B90-689E61CED29E}" type="slidenum">
              <a:rPr lang="en-US" smtClean="0"/>
              <a:t>‹#›</a:t>
            </a:fld>
            <a:endParaRPr lang="en-US"/>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E4C6F7-8034-498A-9BA6-4BB3E84FD647}" type="datetimeFigureOut">
              <a:rPr lang="en-US" smtClean="0"/>
              <a:t>4/24/2012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E2D9F-2D30-4945-8B90-689E61CED29E}" type="slidenum">
              <a:rPr lang="en-US" smtClean="0"/>
              <a:t>‹#›</a:t>
            </a:fld>
            <a:endParaRPr 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4E4C6F7-8034-498A-9BA6-4BB3E84FD647}" type="datetimeFigureOut">
              <a:rPr lang="en-US" smtClean="0"/>
              <a:t>4/24/2012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5E2D9F-2D30-4945-8B90-689E61CED29E}" type="slidenum">
              <a:rPr lang="en-US" smtClean="0"/>
              <a:t>‹#›</a:t>
            </a:fld>
            <a:endParaRPr lang="en-US"/>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4E4C6F7-8034-498A-9BA6-4BB3E84FD647}" type="datetimeFigureOut">
              <a:rPr lang="en-US" smtClean="0"/>
              <a:t>4/24/2012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5E2D9F-2D30-4945-8B90-689E61CED29E}" type="slidenum">
              <a:rPr lang="en-US" smtClean="0"/>
              <a:t>‹#›</a:t>
            </a:fld>
            <a:endParaRPr lang="en-US"/>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4C6F7-8034-498A-9BA6-4BB3E84FD647}" type="datetimeFigureOut">
              <a:rPr lang="en-US" smtClean="0"/>
              <a:t>4/24/2012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5E2D9F-2D30-4945-8B90-689E61CED29E}" type="slidenum">
              <a:rPr lang="en-US" smtClean="0"/>
              <a:t>‹#›</a:t>
            </a:fld>
            <a:endParaRPr lang="en-US"/>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E4C6F7-8034-498A-9BA6-4BB3E84FD647}" type="datetimeFigureOut">
              <a:rPr lang="en-US" smtClean="0"/>
              <a:t>4/24/2012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E2D9F-2D30-4945-8B90-689E61CED29E}" type="slidenum">
              <a:rPr lang="en-US" smtClean="0"/>
              <a:t>‹#›</a:t>
            </a:fld>
            <a:endParaRPr lang="en-US"/>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4E4C6F7-8034-498A-9BA6-4BB3E84FD647}" type="datetimeFigureOut">
              <a:rPr lang="en-US" smtClean="0"/>
              <a:t>4/24/2012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E2D9F-2D30-4945-8B90-689E61CED29E}" type="slidenum">
              <a:rPr lang="en-US" smtClean="0"/>
              <a:t>‹#›</a:t>
            </a:fld>
            <a:endParaRPr lang="en-US"/>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4E4C6F7-8034-498A-9BA6-4BB3E84FD647}" type="datetimeFigureOut">
              <a:rPr lang="en-US" smtClean="0"/>
              <a:t>4/24/2012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95E2D9F-2D30-4945-8B90-689E61CED29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ll/>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Modern Bee Hive</a:t>
            </a:r>
            <a:endParaRPr lang="en-US" dirty="0"/>
          </a:p>
        </p:txBody>
      </p:sp>
      <p:sp>
        <p:nvSpPr>
          <p:cNvPr id="3" name="Subtitle 2"/>
          <p:cNvSpPr>
            <a:spLocks noGrp="1"/>
          </p:cNvSpPr>
          <p:nvPr>
            <p:ph type="subTitle" idx="1"/>
          </p:nvPr>
        </p:nvSpPr>
        <p:spPr/>
        <p:txBody>
          <a:bodyPr/>
          <a:lstStyle/>
          <a:p>
            <a:r>
              <a:rPr lang="en-US" dirty="0" smtClean="0"/>
              <a:t>The </a:t>
            </a:r>
            <a:r>
              <a:rPr lang="en-US" dirty="0" err="1" smtClean="0"/>
              <a:t>Langstroth</a:t>
            </a:r>
            <a:r>
              <a:rPr lang="en-US" dirty="0" smtClean="0"/>
              <a:t> Hive</a:t>
            </a:r>
            <a:endParaRPr lang="en-US" dirty="0"/>
          </a:p>
        </p:txBody>
      </p:sp>
    </p:spTree>
    <p:extLst>
      <p:ext uri="{BB962C8B-B14F-4D97-AF65-F5344CB8AC3E}">
        <p14:creationId xmlns:p14="http://schemas.microsoft.com/office/powerpoint/2010/main" val="205322285"/>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58886507"/>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2733267177"/>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229600" cy="1828800"/>
          </a:xfrm>
        </p:spPr>
        <p:txBody>
          <a:bodyPr>
            <a:normAutofit fontScale="90000"/>
          </a:bodyPr>
          <a:lstStyle/>
          <a:p>
            <a:r>
              <a:rPr lang="en-US" dirty="0" smtClean="0"/>
              <a:t>Fast forward to 1851 and the discovery of the “Bee space”</a:t>
            </a:r>
            <a:endParaRPr lang="en-US" dirty="0"/>
          </a:p>
        </p:txBody>
      </p:sp>
      <p:sp>
        <p:nvSpPr>
          <p:cNvPr id="3" name="Subtitle 2"/>
          <p:cNvSpPr>
            <a:spLocks noGrp="1"/>
          </p:cNvSpPr>
          <p:nvPr>
            <p:ph type="subTitle" idx="1"/>
          </p:nvPr>
        </p:nvSpPr>
        <p:spPr>
          <a:xfrm>
            <a:off x="304800" y="2590800"/>
            <a:ext cx="8077200" cy="3200400"/>
          </a:xfrm>
        </p:spPr>
        <p:txBody>
          <a:bodyPr>
            <a:normAutofit/>
          </a:bodyPr>
          <a:lstStyle/>
          <a:p>
            <a:r>
              <a:rPr lang="en-US" dirty="0" smtClean="0"/>
              <a:t>		</a:t>
            </a:r>
          </a:p>
          <a:p>
            <a:r>
              <a:rPr lang="en-US" dirty="0"/>
              <a:t>	</a:t>
            </a:r>
            <a:r>
              <a:rPr lang="en-US" dirty="0" smtClean="0"/>
              <a:t>	    Rev</a:t>
            </a:r>
            <a:r>
              <a:rPr lang="en-US" dirty="0"/>
              <a:t>. Lorenzo Lorraine </a:t>
            </a:r>
            <a:r>
              <a:rPr lang="en-US" dirty="0" err="1"/>
              <a:t>Langstroth</a:t>
            </a:r>
            <a:r>
              <a:rPr lang="en-US" dirty="0"/>
              <a:t> </a:t>
            </a:r>
            <a:endParaRPr lang="en-US" dirty="0" smtClean="0"/>
          </a:p>
          <a:p>
            <a:r>
              <a:rPr lang="en-US" dirty="0"/>
              <a:t>	</a:t>
            </a:r>
            <a:r>
              <a:rPr lang="en-US" dirty="0" smtClean="0"/>
              <a:t>	   (25 </a:t>
            </a:r>
            <a:r>
              <a:rPr lang="en-US" dirty="0"/>
              <a:t>December 1810 – October 6, </a:t>
            </a:r>
            <a:r>
              <a:rPr lang="en-US" dirty="0" smtClean="0"/>
              <a:t>			    1895), apiarist, </a:t>
            </a:r>
            <a:r>
              <a:rPr lang="en-US" dirty="0"/>
              <a:t>clergyman and </a:t>
            </a:r>
            <a:r>
              <a:rPr lang="en-US" dirty="0" smtClean="0"/>
              <a:t>	       			teacher</a:t>
            </a:r>
            <a:r>
              <a:rPr lang="en-US" dirty="0"/>
              <a:t>, is </a:t>
            </a:r>
            <a:r>
              <a:rPr lang="en-US" dirty="0" smtClean="0"/>
              <a:t>considered </a:t>
            </a:r>
            <a:r>
              <a:rPr lang="en-US" dirty="0"/>
              <a:t>the </a:t>
            </a:r>
            <a:r>
              <a:rPr lang="en-US" dirty="0" smtClean="0"/>
              <a:t>			   "</a:t>
            </a:r>
            <a:r>
              <a:rPr lang="en-US" dirty="0"/>
              <a:t>Father of </a:t>
            </a:r>
            <a:r>
              <a:rPr lang="en-US" dirty="0" smtClean="0"/>
              <a:t>American </a:t>
            </a:r>
            <a:r>
              <a:rPr lang="en-US" dirty="0"/>
              <a:t>Beekeeping."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923" y="2819400"/>
            <a:ext cx="2153139" cy="2895600"/>
          </a:xfrm>
          <a:prstGeom prst="rect">
            <a:avLst/>
          </a:prstGeom>
        </p:spPr>
      </p:pic>
    </p:spTree>
    <p:extLst>
      <p:ext uri="{BB962C8B-B14F-4D97-AF65-F5344CB8AC3E}">
        <p14:creationId xmlns:p14="http://schemas.microsoft.com/office/powerpoint/2010/main" val="1137535061"/>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Bee Space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1" y="1219201"/>
            <a:ext cx="5562600" cy="4171950"/>
          </a:xfrm>
        </p:spPr>
      </p:pic>
      <p:sp>
        <p:nvSpPr>
          <p:cNvPr id="5" name="TextBox 4"/>
          <p:cNvSpPr txBox="1"/>
          <p:nvPr/>
        </p:nvSpPr>
        <p:spPr>
          <a:xfrm>
            <a:off x="990600" y="5638800"/>
            <a:ext cx="7848600" cy="584775"/>
          </a:xfrm>
          <a:prstGeom prst="rect">
            <a:avLst/>
          </a:prstGeom>
          <a:noFill/>
        </p:spPr>
        <p:txBody>
          <a:bodyPr wrap="square" rtlCol="0">
            <a:spAutoFit/>
          </a:bodyPr>
          <a:lstStyle/>
          <a:p>
            <a:r>
              <a:rPr lang="en-US" sz="1600" dirty="0" smtClean="0"/>
              <a:t>The bee space is ~ 3/8 inch – any space smaller the bees will glue it together with </a:t>
            </a:r>
            <a:r>
              <a:rPr lang="en-US" sz="1600" dirty="0" err="1" smtClean="0"/>
              <a:t>propolis</a:t>
            </a:r>
            <a:r>
              <a:rPr lang="en-US" sz="1600" dirty="0" smtClean="0"/>
              <a:t>. Any space larger than 3/8 the bees will build comb to bridge the gap.</a:t>
            </a:r>
            <a:endParaRPr lang="en-US" sz="1600" dirty="0"/>
          </a:p>
        </p:txBody>
      </p:sp>
    </p:spTree>
    <p:extLst>
      <p:ext uri="{BB962C8B-B14F-4D97-AF65-F5344CB8AC3E}">
        <p14:creationId xmlns:p14="http://schemas.microsoft.com/office/powerpoint/2010/main" val="2436622220"/>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4108" y="914400"/>
            <a:ext cx="3422073" cy="5777778"/>
          </a:xfrm>
          <a:prstGeom prst="rect">
            <a:avLst/>
          </a:prstGeom>
        </p:spPr>
      </p:pic>
      <p:sp>
        <p:nvSpPr>
          <p:cNvPr id="33" name="TextBox 32"/>
          <p:cNvSpPr txBox="1"/>
          <p:nvPr/>
        </p:nvSpPr>
        <p:spPr>
          <a:xfrm>
            <a:off x="360218" y="2286000"/>
            <a:ext cx="4953000" cy="4154984"/>
          </a:xfrm>
          <a:prstGeom prst="rect">
            <a:avLst/>
          </a:prstGeom>
          <a:noFill/>
        </p:spPr>
        <p:txBody>
          <a:bodyPr wrap="square" rtlCol="0">
            <a:spAutoFit/>
          </a:bodyPr>
          <a:lstStyle/>
          <a:p>
            <a:pPr marL="342900" indent="-342900">
              <a:buFont typeface="+mj-lt"/>
              <a:buAutoNum type="arabicPeriod"/>
            </a:pPr>
            <a:r>
              <a:rPr lang="en-US" sz="1200" b="1" i="1" u="sng" dirty="0" smtClean="0">
                <a:latin typeface="Arial" pitchFamily="34" charset="0"/>
                <a:cs typeface="Arial" pitchFamily="34" charset="0"/>
              </a:rPr>
              <a:t>Telescoping </a:t>
            </a:r>
            <a:r>
              <a:rPr lang="en-US" sz="1200" b="1" i="1" u="sng" dirty="0">
                <a:latin typeface="Arial" pitchFamily="34" charset="0"/>
                <a:cs typeface="Arial" pitchFamily="34" charset="0"/>
              </a:rPr>
              <a:t>Top: </a:t>
            </a:r>
            <a:r>
              <a:rPr lang="en-US" sz="1200" dirty="0">
                <a:latin typeface="Arial" pitchFamily="34" charset="0"/>
                <a:cs typeface="Arial" pitchFamily="34" charset="0"/>
              </a:rPr>
              <a:t>Covered with Heavy </a:t>
            </a:r>
            <a:r>
              <a:rPr lang="en-US" sz="1200" dirty="0" smtClean="0">
                <a:latin typeface="Arial" pitchFamily="34" charset="0"/>
                <a:cs typeface="Arial" pitchFamily="34" charset="0"/>
              </a:rPr>
              <a:t>Aluminum</a:t>
            </a:r>
          </a:p>
          <a:p>
            <a:pPr marL="342900" indent="-342900">
              <a:buFont typeface="+mj-lt"/>
              <a:buAutoNum type="arabicPeriod"/>
            </a:pPr>
            <a:endParaRPr lang="en-US" sz="1200" dirty="0" smtClean="0">
              <a:latin typeface="Arial" pitchFamily="34" charset="0"/>
              <a:cs typeface="Arial" pitchFamily="34" charset="0"/>
            </a:endParaRPr>
          </a:p>
          <a:p>
            <a:pPr marL="342900" indent="-342900">
              <a:buFont typeface="+mj-lt"/>
              <a:buAutoNum type="arabicPeriod"/>
            </a:pPr>
            <a:r>
              <a:rPr lang="en-US" sz="1200" dirty="0" smtClean="0">
                <a:latin typeface="Arial" pitchFamily="34" charset="0"/>
                <a:cs typeface="Arial" pitchFamily="34" charset="0"/>
              </a:rPr>
              <a:t> </a:t>
            </a:r>
            <a:r>
              <a:rPr lang="en-US" sz="1200" b="1" i="1" u="sng" dirty="0">
                <a:latin typeface="Arial" pitchFamily="34" charset="0"/>
                <a:cs typeface="Arial" pitchFamily="34" charset="0"/>
              </a:rPr>
              <a:t>Inner Cover: </a:t>
            </a:r>
            <a:r>
              <a:rPr lang="en-US" sz="1200" dirty="0">
                <a:latin typeface="Arial" pitchFamily="34" charset="0"/>
                <a:cs typeface="Arial" pitchFamily="34" charset="0"/>
              </a:rPr>
              <a:t>Provides insulation for heat and </a:t>
            </a:r>
            <a:r>
              <a:rPr lang="en-US" sz="1200" dirty="0" smtClean="0">
                <a:latin typeface="Arial" pitchFamily="34" charset="0"/>
                <a:cs typeface="Arial" pitchFamily="34" charset="0"/>
              </a:rPr>
              <a:t>cold</a:t>
            </a:r>
          </a:p>
          <a:p>
            <a:pPr marL="342900" indent="-342900">
              <a:buFont typeface="+mj-lt"/>
              <a:buAutoNum type="arabicPeriod"/>
            </a:pPr>
            <a:endParaRPr lang="en-US" sz="1200" dirty="0" smtClean="0">
              <a:latin typeface="Arial" pitchFamily="34" charset="0"/>
              <a:cs typeface="Arial" pitchFamily="34" charset="0"/>
            </a:endParaRPr>
          </a:p>
          <a:p>
            <a:pPr marL="342900" indent="-342900">
              <a:buFont typeface="+mj-lt"/>
              <a:buAutoNum type="arabicPeriod"/>
            </a:pPr>
            <a:r>
              <a:rPr lang="en-US" sz="1200" b="1" i="1" u="sng" dirty="0" smtClean="0">
                <a:latin typeface="Arial" pitchFamily="34" charset="0"/>
                <a:cs typeface="Arial" pitchFamily="34" charset="0"/>
              </a:rPr>
              <a:t> </a:t>
            </a:r>
            <a:r>
              <a:rPr lang="en-US" sz="1200" b="1" i="1" u="sng" dirty="0">
                <a:latin typeface="Arial" pitchFamily="34" charset="0"/>
                <a:cs typeface="Arial" pitchFamily="34" charset="0"/>
              </a:rPr>
              <a:t>Shallow (5-11/16") Super: </a:t>
            </a:r>
            <a:r>
              <a:rPr lang="en-US" sz="1200" dirty="0">
                <a:latin typeface="Arial" pitchFamily="34" charset="0"/>
                <a:cs typeface="Arial" pitchFamily="34" charset="0"/>
              </a:rPr>
              <a:t>Widely used as comb honey </a:t>
            </a:r>
            <a:r>
              <a:rPr lang="en-US" sz="1200" dirty="0" smtClean="0">
                <a:latin typeface="Arial" pitchFamily="34" charset="0"/>
                <a:cs typeface="Arial" pitchFamily="34" charset="0"/>
              </a:rPr>
              <a:t>super</a:t>
            </a:r>
          </a:p>
          <a:p>
            <a:pPr marL="342900" indent="-342900">
              <a:buFont typeface="+mj-lt"/>
              <a:buAutoNum type="arabicPeriod"/>
            </a:pPr>
            <a:endParaRPr lang="en-US" sz="1200" b="1" i="1" u="sng" dirty="0" smtClean="0">
              <a:latin typeface="Arial" pitchFamily="34" charset="0"/>
              <a:cs typeface="Arial" pitchFamily="34" charset="0"/>
            </a:endParaRPr>
          </a:p>
          <a:p>
            <a:pPr marL="342900" indent="-342900">
              <a:buFont typeface="+mj-lt"/>
              <a:buAutoNum type="arabicPeriod"/>
            </a:pPr>
            <a:r>
              <a:rPr lang="en-US" sz="1200" b="1" i="1" u="sng" dirty="0" smtClean="0">
                <a:latin typeface="Arial" pitchFamily="34" charset="0"/>
                <a:cs typeface="Arial" pitchFamily="34" charset="0"/>
              </a:rPr>
              <a:t> </a:t>
            </a:r>
            <a:r>
              <a:rPr lang="en-US" sz="1200" b="1" i="1" u="sng" dirty="0">
                <a:latin typeface="Arial" pitchFamily="34" charset="0"/>
                <a:cs typeface="Arial" pitchFamily="34" charset="0"/>
              </a:rPr>
              <a:t>Medium (6-5/8") Super: </a:t>
            </a:r>
            <a:r>
              <a:rPr lang="en-US" sz="1200" dirty="0">
                <a:latin typeface="Arial" pitchFamily="34" charset="0"/>
                <a:cs typeface="Arial" pitchFamily="34" charset="0"/>
              </a:rPr>
              <a:t>Great honey storage and extracting </a:t>
            </a:r>
            <a:r>
              <a:rPr lang="en-US" sz="1200" dirty="0" smtClean="0">
                <a:latin typeface="Arial" pitchFamily="34" charset="0"/>
                <a:cs typeface="Arial" pitchFamily="34" charset="0"/>
              </a:rPr>
              <a:t>super</a:t>
            </a:r>
          </a:p>
          <a:p>
            <a:pPr marL="342900" indent="-342900">
              <a:buFont typeface="+mj-lt"/>
              <a:buAutoNum type="arabicPeriod"/>
            </a:pPr>
            <a:endParaRPr lang="en-US" sz="1200" dirty="0" smtClean="0">
              <a:latin typeface="Arial" pitchFamily="34" charset="0"/>
              <a:cs typeface="Arial" pitchFamily="34" charset="0"/>
            </a:endParaRPr>
          </a:p>
          <a:p>
            <a:pPr marL="342900" indent="-342900">
              <a:buFont typeface="+mj-lt"/>
              <a:buAutoNum type="arabicPeriod"/>
            </a:pPr>
            <a:r>
              <a:rPr lang="en-US" sz="1200" b="1" i="1" u="sng" dirty="0" smtClean="0">
                <a:latin typeface="Arial" pitchFamily="34" charset="0"/>
                <a:cs typeface="Arial" pitchFamily="34" charset="0"/>
              </a:rPr>
              <a:t> </a:t>
            </a:r>
            <a:r>
              <a:rPr lang="en-US" sz="1200" b="1" i="1" u="sng" dirty="0">
                <a:latin typeface="Arial" pitchFamily="34" charset="0"/>
                <a:cs typeface="Arial" pitchFamily="34" charset="0"/>
              </a:rPr>
              <a:t>Queen Excluder: </a:t>
            </a:r>
            <a:r>
              <a:rPr lang="en-US" sz="1200" dirty="0">
                <a:latin typeface="Arial" pitchFamily="34" charset="0"/>
                <a:cs typeface="Arial" pitchFamily="34" charset="0"/>
              </a:rPr>
              <a:t>Prevents queen from laying eggs in honey </a:t>
            </a:r>
            <a:r>
              <a:rPr lang="en-US" sz="1200" dirty="0" smtClean="0">
                <a:latin typeface="Arial" pitchFamily="34" charset="0"/>
                <a:cs typeface="Arial" pitchFamily="34" charset="0"/>
              </a:rPr>
              <a:t>super</a:t>
            </a:r>
          </a:p>
          <a:p>
            <a:pPr marL="342900" indent="-342900">
              <a:buFont typeface="+mj-lt"/>
              <a:buAutoNum type="arabicPeriod"/>
            </a:pPr>
            <a:endParaRPr lang="en-US" sz="1200" dirty="0" smtClean="0">
              <a:latin typeface="Arial" pitchFamily="34" charset="0"/>
              <a:cs typeface="Arial" pitchFamily="34" charset="0"/>
            </a:endParaRPr>
          </a:p>
          <a:p>
            <a:pPr marL="342900" indent="-342900">
              <a:buFont typeface="+mj-lt"/>
              <a:buAutoNum type="arabicPeriod"/>
            </a:pPr>
            <a:r>
              <a:rPr lang="en-US" sz="1200" b="1" i="1" u="sng" dirty="0" smtClean="0">
                <a:latin typeface="Arial" pitchFamily="34" charset="0"/>
                <a:cs typeface="Arial" pitchFamily="34" charset="0"/>
              </a:rPr>
              <a:t> </a:t>
            </a:r>
            <a:r>
              <a:rPr lang="en-US" sz="1200" b="1" i="1" u="sng" dirty="0">
                <a:latin typeface="Arial" pitchFamily="34" charset="0"/>
                <a:cs typeface="Arial" pitchFamily="34" charset="0"/>
              </a:rPr>
              <a:t>Hive Body:</a:t>
            </a:r>
            <a:r>
              <a:rPr lang="en-US" sz="1200" dirty="0">
                <a:latin typeface="Arial" pitchFamily="34" charset="0"/>
                <a:cs typeface="Arial" pitchFamily="34" charset="0"/>
              </a:rPr>
              <a:t> Used as the brood chamber for new eggs </a:t>
            </a:r>
            <a:r>
              <a:rPr lang="en-US" sz="1200">
                <a:latin typeface="Arial" pitchFamily="34" charset="0"/>
                <a:cs typeface="Arial" pitchFamily="34" charset="0"/>
              </a:rPr>
              <a:t>and </a:t>
            </a:r>
            <a:r>
              <a:rPr lang="en-US" sz="1200" smtClean="0">
                <a:latin typeface="Arial" pitchFamily="34" charset="0"/>
                <a:cs typeface="Arial" pitchFamily="34" charset="0"/>
              </a:rPr>
              <a:t>rearing bees</a:t>
            </a:r>
            <a:endParaRPr lang="en-US" sz="1200" dirty="0" smtClean="0">
              <a:latin typeface="Arial" pitchFamily="34" charset="0"/>
              <a:cs typeface="Arial" pitchFamily="34" charset="0"/>
            </a:endParaRPr>
          </a:p>
          <a:p>
            <a:pPr marL="342900" indent="-342900">
              <a:buFont typeface="+mj-lt"/>
              <a:buAutoNum type="arabicPeriod"/>
            </a:pPr>
            <a:endParaRPr lang="en-US" sz="1200" dirty="0" smtClean="0">
              <a:latin typeface="Arial" pitchFamily="34" charset="0"/>
              <a:cs typeface="Arial" pitchFamily="34" charset="0"/>
            </a:endParaRPr>
          </a:p>
          <a:p>
            <a:pPr marL="342900" indent="-342900">
              <a:buFont typeface="+mj-lt"/>
              <a:buAutoNum type="arabicPeriod"/>
            </a:pPr>
            <a:r>
              <a:rPr lang="en-US" sz="1200" b="1" i="1" u="sng" dirty="0" smtClean="0">
                <a:latin typeface="Arial" pitchFamily="34" charset="0"/>
                <a:cs typeface="Arial" pitchFamily="34" charset="0"/>
              </a:rPr>
              <a:t> </a:t>
            </a:r>
            <a:r>
              <a:rPr lang="en-US" sz="1200" b="1" i="1" u="sng" dirty="0">
                <a:latin typeface="Arial" pitchFamily="34" charset="0"/>
                <a:cs typeface="Arial" pitchFamily="34" charset="0"/>
              </a:rPr>
              <a:t>Entrance Reducer:</a:t>
            </a:r>
            <a:r>
              <a:rPr lang="en-US" sz="1200" dirty="0">
                <a:latin typeface="Arial" pitchFamily="34" charset="0"/>
                <a:cs typeface="Arial" pitchFamily="34" charset="0"/>
              </a:rPr>
              <a:t> Cuts down the size of the entrance </a:t>
            </a:r>
            <a:endParaRPr lang="en-US" sz="1200" dirty="0" smtClean="0">
              <a:latin typeface="Arial" pitchFamily="34" charset="0"/>
              <a:cs typeface="Arial" pitchFamily="34" charset="0"/>
            </a:endParaRPr>
          </a:p>
          <a:p>
            <a:pPr marL="342900" indent="-342900">
              <a:buFont typeface="+mj-lt"/>
              <a:buAutoNum type="arabicPeriod"/>
            </a:pPr>
            <a:endParaRPr lang="en-US" sz="1200" dirty="0" smtClean="0">
              <a:latin typeface="Arial" pitchFamily="34" charset="0"/>
              <a:cs typeface="Arial" pitchFamily="34" charset="0"/>
            </a:endParaRPr>
          </a:p>
          <a:p>
            <a:pPr marL="342900" indent="-342900">
              <a:buFont typeface="+mj-lt"/>
              <a:buAutoNum type="arabicPeriod"/>
            </a:pPr>
            <a:r>
              <a:rPr lang="en-US" sz="1200" b="1" i="1" u="sng" dirty="0" smtClean="0">
                <a:latin typeface="Arial" pitchFamily="34" charset="0"/>
                <a:cs typeface="Arial" pitchFamily="34" charset="0"/>
              </a:rPr>
              <a:t> </a:t>
            </a:r>
            <a:r>
              <a:rPr lang="en-US" sz="1200" b="1" i="1" u="sng" dirty="0">
                <a:latin typeface="Arial" pitchFamily="34" charset="0"/>
                <a:cs typeface="Arial" pitchFamily="34" charset="0"/>
              </a:rPr>
              <a:t>Bottom Board: </a:t>
            </a:r>
            <a:r>
              <a:rPr lang="en-US" sz="1200" dirty="0">
                <a:latin typeface="Arial" pitchFamily="34" charset="0"/>
                <a:cs typeface="Arial" pitchFamily="34" charset="0"/>
              </a:rPr>
              <a:t>Provides ventilation and aids in mite </a:t>
            </a:r>
            <a:r>
              <a:rPr lang="en-US" sz="1200" dirty="0" smtClean="0">
                <a:latin typeface="Arial" pitchFamily="34" charset="0"/>
                <a:cs typeface="Arial" pitchFamily="34" charset="0"/>
              </a:rPr>
              <a:t>fall</a:t>
            </a:r>
          </a:p>
          <a:p>
            <a:pPr marL="342900" indent="-342900">
              <a:buFont typeface="+mj-lt"/>
              <a:buAutoNum type="arabicPeriod"/>
            </a:pPr>
            <a:endParaRPr lang="en-US" sz="1200" dirty="0" smtClean="0">
              <a:latin typeface="Arial" pitchFamily="34" charset="0"/>
              <a:cs typeface="Arial" pitchFamily="34" charset="0"/>
            </a:endParaRPr>
          </a:p>
          <a:p>
            <a:pPr marL="342900" indent="-342900">
              <a:buFont typeface="+mj-lt"/>
              <a:buAutoNum type="arabicPeriod"/>
            </a:pPr>
            <a:r>
              <a:rPr lang="en-US" sz="1200" b="1" i="1" u="sng" dirty="0" smtClean="0">
                <a:latin typeface="Arial" pitchFamily="34" charset="0"/>
                <a:cs typeface="Arial" pitchFamily="34" charset="0"/>
              </a:rPr>
              <a:t>Hive </a:t>
            </a:r>
            <a:r>
              <a:rPr lang="en-US" sz="1200" b="1" i="1" u="sng" dirty="0">
                <a:latin typeface="Arial" pitchFamily="34" charset="0"/>
                <a:cs typeface="Arial" pitchFamily="34" charset="0"/>
              </a:rPr>
              <a:t>Stand:</a:t>
            </a:r>
            <a:r>
              <a:rPr lang="en-US" sz="1200" dirty="0">
                <a:latin typeface="Arial" pitchFamily="34" charset="0"/>
                <a:cs typeface="Arial" pitchFamily="34" charset="0"/>
              </a:rPr>
              <a:t> Raises bottom board off ground and provides a landing board </a:t>
            </a:r>
            <a:br>
              <a:rPr lang="en-US" sz="1200" dirty="0">
                <a:latin typeface="Arial" pitchFamily="34" charset="0"/>
                <a:cs typeface="Arial" pitchFamily="34" charset="0"/>
              </a:rPr>
            </a:br>
            <a:endParaRPr lang="en-US" sz="1200" dirty="0">
              <a:latin typeface="Arial" pitchFamily="34" charset="0"/>
              <a:cs typeface="Arial" pitchFamily="34" charset="0"/>
            </a:endParaRPr>
          </a:p>
        </p:txBody>
      </p:sp>
      <p:sp>
        <p:nvSpPr>
          <p:cNvPr id="34" name="TextBox 33"/>
          <p:cNvSpPr txBox="1"/>
          <p:nvPr/>
        </p:nvSpPr>
        <p:spPr>
          <a:xfrm>
            <a:off x="360218" y="1219200"/>
            <a:ext cx="4856018" cy="830997"/>
          </a:xfrm>
          <a:prstGeom prst="rect">
            <a:avLst/>
          </a:prstGeom>
          <a:noFill/>
        </p:spPr>
        <p:txBody>
          <a:bodyPr wrap="square" rtlCol="0">
            <a:spAutoFit/>
          </a:bodyPr>
          <a:lstStyle/>
          <a:p>
            <a:r>
              <a:rPr lang="en-US" sz="1200" dirty="0">
                <a:latin typeface="Arial" pitchFamily="34" charset="0"/>
                <a:cs typeface="Arial" pitchFamily="34" charset="0"/>
              </a:rPr>
              <a:t>A typical hive arrangement would include a hive stand, bottom board, 1-2 hive bodies or 2-3 medium supers for the brood chamber, 1-3 honey supers, inner cover, and all topped with an outer cover</a:t>
            </a:r>
            <a:r>
              <a:rPr lang="en-US" sz="1200" dirty="0" smtClean="0">
                <a:latin typeface="Arial" pitchFamily="34" charset="0"/>
                <a:cs typeface="Arial" pitchFamily="34" charset="0"/>
              </a:rPr>
              <a:t>. Can be 8 or 10 frame.</a:t>
            </a:r>
            <a:endParaRPr lang="en-US" sz="1200" dirty="0">
              <a:latin typeface="Arial" pitchFamily="34" charset="0"/>
              <a:cs typeface="Arial" pitchFamily="34" charset="0"/>
            </a:endParaRPr>
          </a:p>
        </p:txBody>
      </p:sp>
      <p:sp>
        <p:nvSpPr>
          <p:cNvPr id="35" name="TextBox 34"/>
          <p:cNvSpPr txBox="1"/>
          <p:nvPr/>
        </p:nvSpPr>
        <p:spPr>
          <a:xfrm>
            <a:off x="535709" y="226211"/>
            <a:ext cx="8077200" cy="461665"/>
          </a:xfrm>
          <a:prstGeom prst="rect">
            <a:avLst/>
          </a:prstGeom>
          <a:noFill/>
        </p:spPr>
        <p:txBody>
          <a:bodyPr wrap="square" rtlCol="0">
            <a:spAutoFit/>
          </a:bodyPr>
          <a:lstStyle/>
          <a:p>
            <a:pPr algn="ctr"/>
            <a:r>
              <a:rPr lang="en-US" sz="2400" b="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rPr>
              <a:t>Components of a Bee Hive:</a:t>
            </a:r>
          </a:p>
        </p:txBody>
      </p:sp>
    </p:spTree>
    <p:extLst>
      <p:ext uri="{BB962C8B-B14F-4D97-AF65-F5344CB8AC3E}">
        <p14:creationId xmlns:p14="http://schemas.microsoft.com/office/powerpoint/2010/main" val="2272027370"/>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History of Bees and Man</a:t>
            </a:r>
            <a:endParaRPr lang="en-US" dirty="0"/>
          </a:p>
        </p:txBody>
      </p:sp>
      <p:sp>
        <p:nvSpPr>
          <p:cNvPr id="3" name="Content Placeholder 2"/>
          <p:cNvSpPr>
            <a:spLocks noGrp="1"/>
          </p:cNvSpPr>
          <p:nvPr>
            <p:ph idx="1"/>
          </p:nvPr>
        </p:nvSpPr>
        <p:spPr/>
        <p:txBody>
          <a:bodyPr/>
          <a:lstStyle/>
          <a:p>
            <a:r>
              <a:rPr lang="en-US" dirty="0" smtClean="0"/>
              <a:t>The “Honey Seeker” – cave painting near Valencia, </a:t>
            </a:r>
            <a:r>
              <a:rPr lang="en-US" dirty="0"/>
              <a:t>Spain </a:t>
            </a:r>
            <a:r>
              <a:rPr lang="en-US" dirty="0" smtClean="0"/>
              <a:t>is </a:t>
            </a:r>
            <a:r>
              <a:rPr lang="en-US" dirty="0"/>
              <a:t>the earliest record that we have on </a:t>
            </a:r>
            <a:r>
              <a:rPr lang="en-US" dirty="0" smtClean="0"/>
              <a:t>beekeeping</a:t>
            </a:r>
            <a:r>
              <a:rPr lang="en-US" dirty="0"/>
              <a:t> </a:t>
            </a:r>
            <a:r>
              <a:rPr lang="en-US" dirty="0" smtClean="0"/>
              <a:t>dating back 8 </a:t>
            </a:r>
          </a:p>
          <a:p>
            <a:pPr marL="137160" indent="0">
              <a:buNone/>
            </a:pPr>
            <a:r>
              <a:rPr lang="en-US" dirty="0" smtClean="0"/>
              <a:t>    thousand years.</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2590800"/>
            <a:ext cx="1908456" cy="336651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Tree>
    <p:extLst>
      <p:ext uri="{BB962C8B-B14F-4D97-AF65-F5344CB8AC3E}">
        <p14:creationId xmlns:p14="http://schemas.microsoft.com/office/powerpoint/2010/main" val="411194402"/>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Bees and Man go way back</a:t>
            </a:r>
          </a:p>
        </p:txBody>
      </p:sp>
      <p:sp>
        <p:nvSpPr>
          <p:cNvPr id="3" name="Content Placeholder 2"/>
          <p:cNvSpPr>
            <a:spLocks noGrp="1"/>
          </p:cNvSpPr>
          <p:nvPr>
            <p:ph idx="1"/>
          </p:nvPr>
        </p:nvSpPr>
        <p:spPr/>
        <p:txBody>
          <a:bodyPr/>
          <a:lstStyle/>
          <a:p>
            <a:r>
              <a:rPr lang="en-US" dirty="0" smtClean="0"/>
              <a:t>At some point in time man decided to keep wild bees in artificial hives. These first hives were most likely hollow logs, pottery vessels, wooden boxes or straw baskets  or “skeps”.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3805382"/>
            <a:ext cx="2514600" cy="21122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646124"/>
            <a:ext cx="2514600" cy="2271522"/>
          </a:xfrm>
          <a:prstGeom prst="rect">
            <a:avLst/>
          </a:prstGeom>
        </p:spPr>
      </p:pic>
    </p:spTree>
    <p:extLst>
      <p:ext uri="{BB962C8B-B14F-4D97-AF65-F5344CB8AC3E}">
        <p14:creationId xmlns:p14="http://schemas.microsoft.com/office/powerpoint/2010/main" val="2009423150"/>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Bees and Man go way back</a:t>
            </a:r>
          </a:p>
        </p:txBody>
      </p:sp>
      <p:sp>
        <p:nvSpPr>
          <p:cNvPr id="3" name="Content Placeholder 2"/>
          <p:cNvSpPr>
            <a:spLocks noGrp="1"/>
          </p:cNvSpPr>
          <p:nvPr>
            <p:ph idx="1"/>
          </p:nvPr>
        </p:nvSpPr>
        <p:spPr/>
        <p:txBody>
          <a:bodyPr>
            <a:normAutofit/>
          </a:bodyPr>
          <a:lstStyle/>
          <a:p>
            <a:r>
              <a:rPr lang="en-US" dirty="0" smtClean="0"/>
              <a:t>3000 B.C. – Written records indicate that migratory beekeeping up and down the Nile River in Ancient Egypt was a common practice.</a:t>
            </a:r>
          </a:p>
          <a:p>
            <a:pPr marL="137160" indent="0">
              <a:buNone/>
            </a:pPr>
            <a:endParaRPr lang="en-US" dirty="0" smtClean="0"/>
          </a:p>
          <a:p>
            <a:r>
              <a:rPr lang="en-US" dirty="0" smtClean="0"/>
              <a:t>The Egyptians had a steady supply of honey from domesticated bees, but wild honey was especially valuable. Honey hunters were protected by royal archers as </a:t>
            </a:r>
          </a:p>
          <a:p>
            <a:pPr marL="137160" indent="0">
              <a:buNone/>
            </a:pPr>
            <a:r>
              <a:rPr lang="en-US" dirty="0" smtClean="0"/>
              <a:t>     they search the wild </a:t>
            </a:r>
            <a:r>
              <a:rPr lang="en-US" dirty="0" err="1" smtClean="0"/>
              <a:t>wadis</a:t>
            </a:r>
            <a:r>
              <a:rPr lang="en-US" dirty="0" smtClean="0"/>
              <a:t> </a:t>
            </a:r>
          </a:p>
          <a:p>
            <a:pPr marL="137160" indent="0">
              <a:buNone/>
            </a:pPr>
            <a:r>
              <a:rPr lang="en-US" dirty="0" smtClean="0"/>
              <a:t>     for bee colonies</a:t>
            </a:r>
            <a:r>
              <a:rPr lang="en-US" sz="2400" dirty="0" smtClean="0"/>
              <a:t>. </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4800600"/>
            <a:ext cx="2680449" cy="1752600"/>
          </a:xfrm>
          <a:prstGeom prst="rect">
            <a:avLst/>
          </a:prstGeom>
        </p:spPr>
      </p:pic>
    </p:spTree>
    <p:extLst>
      <p:ext uri="{BB962C8B-B14F-4D97-AF65-F5344CB8AC3E}">
        <p14:creationId xmlns:p14="http://schemas.microsoft.com/office/powerpoint/2010/main" val="1579704329"/>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Bees and Man go way back</a:t>
            </a:r>
          </a:p>
        </p:txBody>
      </p:sp>
      <p:sp>
        <p:nvSpPr>
          <p:cNvPr id="6" name="Content Placeholder 5"/>
          <p:cNvSpPr>
            <a:spLocks noGrp="1"/>
          </p:cNvSpPr>
          <p:nvPr>
            <p:ph idx="1"/>
          </p:nvPr>
        </p:nvSpPr>
        <p:spPr/>
        <p:txBody>
          <a:bodyPr/>
          <a:lstStyle/>
          <a:p>
            <a:pPr marL="137160" indent="0" algn="ctr">
              <a:buNone/>
            </a:pPr>
            <a:r>
              <a:rPr lang="en-US" dirty="0" smtClean="0"/>
              <a:t>The tomb of </a:t>
            </a:r>
            <a:r>
              <a:rPr lang="en-US" dirty="0" err="1" smtClean="0"/>
              <a:t>Pabusa</a:t>
            </a:r>
            <a:r>
              <a:rPr lang="en-US" dirty="0"/>
              <a:t> </a:t>
            </a:r>
            <a:r>
              <a:rPr lang="en-US" dirty="0" smtClean="0"/>
              <a:t>(625 B.C.)</a:t>
            </a:r>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6197"/>
          <a:stretch/>
        </p:blipFill>
        <p:spPr>
          <a:xfrm>
            <a:off x="2286000" y="2245446"/>
            <a:ext cx="4789055" cy="3776663"/>
          </a:xfrm>
          <a:prstGeom prst="rect">
            <a:avLst/>
          </a:prstGeom>
        </p:spPr>
      </p:pic>
    </p:spTree>
    <p:extLst>
      <p:ext uri="{BB962C8B-B14F-4D97-AF65-F5344CB8AC3E}">
        <p14:creationId xmlns:p14="http://schemas.microsoft.com/office/powerpoint/2010/main" val="808892002"/>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Good for Man bad for bees…	</a:t>
            </a:r>
            <a:endParaRPr lang="en-US" dirty="0"/>
          </a:p>
        </p:txBody>
      </p:sp>
      <p:sp>
        <p:nvSpPr>
          <p:cNvPr id="3" name="Content Placeholder 2"/>
          <p:cNvSpPr>
            <a:spLocks noGrp="1"/>
          </p:cNvSpPr>
          <p:nvPr>
            <p:ph idx="1"/>
          </p:nvPr>
        </p:nvSpPr>
        <p:spPr/>
        <p:txBody>
          <a:bodyPr/>
          <a:lstStyle/>
          <a:p>
            <a:pPr marL="137160" indent="0">
              <a:buNone/>
            </a:pPr>
            <a:r>
              <a:rPr lang="en-US" dirty="0" smtClean="0"/>
              <a:t>Unfortunately these types of hives were not very good when it came to harvesting the honey. The colony would many times be destroyed in the process of removing combs of honey.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4687" y="3657600"/>
            <a:ext cx="2714625" cy="2257425"/>
          </a:xfrm>
          <a:prstGeom prst="rect">
            <a:avLst/>
          </a:prstGeom>
        </p:spPr>
      </p:pic>
    </p:spTree>
    <p:extLst>
      <p:ext uri="{BB962C8B-B14F-4D97-AF65-F5344CB8AC3E}">
        <p14:creationId xmlns:p14="http://schemas.microsoft.com/office/powerpoint/2010/main" val="3641072487"/>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981200"/>
            <a:ext cx="8229600" cy="3124200"/>
          </a:xfrm>
        </p:spPr>
        <p:txBody>
          <a:bodyPr>
            <a:normAutofit fontScale="90000"/>
          </a:bodyPr>
          <a:lstStyle/>
          <a:p>
            <a:r>
              <a:rPr lang="en-US" dirty="0" smtClean="0"/>
              <a:t>Many times bees would find a home in a structure built by man, much like they still do today…</a:t>
            </a:r>
            <a:br>
              <a:rPr lang="en-US" dirty="0" smtClean="0"/>
            </a:br>
            <a:endParaRPr lang="en-US" dirty="0"/>
          </a:p>
        </p:txBody>
      </p:sp>
    </p:spTree>
    <p:extLst>
      <p:ext uri="{BB962C8B-B14F-4D97-AF65-F5344CB8AC3E}">
        <p14:creationId xmlns:p14="http://schemas.microsoft.com/office/powerpoint/2010/main" val="185642634"/>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05122821"/>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31327472"/>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4284</TotalTime>
  <Words>434</Words>
  <Application>Microsoft Office PowerPoint</Application>
  <PresentationFormat>On-screen Show (4:3)</PresentationFormat>
  <Paragraphs>43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Apex</vt:lpstr>
      <vt:lpstr>The Modern Bee Hive</vt:lpstr>
      <vt:lpstr>A History of Bees and Man</vt:lpstr>
      <vt:lpstr>Bees and Man go way back</vt:lpstr>
      <vt:lpstr>Bees and Man go way back</vt:lpstr>
      <vt:lpstr>Bees and Man go way back</vt:lpstr>
      <vt:lpstr>Good for Man bad for bees… </vt:lpstr>
      <vt:lpstr>Many times bees would find a home in a structure built by man, much like they still do today… </vt:lpstr>
      <vt:lpstr>PowerPoint Presentation</vt:lpstr>
      <vt:lpstr>PowerPoint Presentation</vt:lpstr>
      <vt:lpstr>PowerPoint Presentation</vt:lpstr>
      <vt:lpstr>PowerPoint Presentation</vt:lpstr>
      <vt:lpstr>Fast forward to 1851 and the discovery of the “Bee space”</vt:lpstr>
      <vt:lpstr>Bee Space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dc:creator>
  <cp:lastModifiedBy>Joseph</cp:lastModifiedBy>
  <cp:revision>50</cp:revision>
  <dcterms:created xsi:type="dcterms:W3CDTF">2012-04-09T21:03:09Z</dcterms:created>
  <dcterms:modified xsi:type="dcterms:W3CDTF">2012-04-24T11:57:45Z</dcterms:modified>
</cp:coreProperties>
</file>